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/>
          <p:nvPr>
            <p:ph type="body" sz="quarter" idx="13"/>
          </p:nvPr>
        </p:nvSpPr>
        <p:spPr>
          <a:xfrm>
            <a:off x="4645025" y="1535111"/>
            <a:ext cx="4041775" cy="63977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Рисунок 2"/>
          <p:cNvSpPr/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4" cy="8048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2825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Название 1"/>
          <p:cNvSpPr txBox="1"/>
          <p:nvPr/>
        </p:nvSpPr>
        <p:spPr>
          <a:xfrm>
            <a:off x="685800" y="2408919"/>
            <a:ext cx="7772400" cy="1150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</a:t>
            </a:r>
          </a:p>
        </p:txBody>
      </p:sp>
      <p:sp>
        <p:nvSpPr>
          <p:cNvPr id="113" name="Подзаголовок 2"/>
          <p:cNvSpPr txBox="1"/>
          <p:nvPr/>
        </p:nvSpPr>
        <p:spPr>
          <a:xfrm>
            <a:off x="1532566" y="6171529"/>
            <a:ext cx="6400811" cy="108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Basic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3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54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Itself</a:t>
            </a:r>
          </a:p>
        </p:txBody>
      </p:sp>
      <p:pic>
        <p:nvPicPr>
          <p:cNvPr id="155" name="Screen Shot 2019-01-14 at 1.22.11 AM.png" descr="Screen Shot 2019-01-14 at 1.22.1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57319"/>
            <a:ext cx="9144000" cy="3343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58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2. Pull Layers</a:t>
            </a:r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Itself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62" name="Подзаголовок 2"/>
          <p:cNvSpPr txBox="1"/>
          <p:nvPr/>
        </p:nvSpPr>
        <p:spPr>
          <a:xfrm>
            <a:off x="3051722" y="2870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Manifest</a:t>
            </a:r>
          </a:p>
        </p:txBody>
      </p:sp>
      <p:pic>
        <p:nvPicPr>
          <p:cNvPr id="163" name="Screen Shot 2019-01-14 at 1.25.59 AM.png" descr="Screen Shot 2019-01-14 at 1.25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1932" y="949063"/>
            <a:ext cx="7600137" cy="5743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66" name="Подзаголовок 2"/>
          <p:cNvSpPr txBox="1"/>
          <p:nvPr/>
        </p:nvSpPr>
        <p:spPr>
          <a:xfrm>
            <a:off x="3051722" y="2870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Layers</a:t>
            </a:r>
          </a:p>
        </p:txBody>
      </p:sp>
      <p:pic>
        <p:nvPicPr>
          <p:cNvPr id="167" name="Screen Shot 2019-01-14 at 1.28.27 AM.png" descr="Screen Shot 2019-01-14 at 1.28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64077"/>
            <a:ext cx="9144000" cy="4529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70" name="Подзаголовок 2"/>
          <p:cNvSpPr txBox="1"/>
          <p:nvPr/>
        </p:nvSpPr>
        <p:spPr>
          <a:xfrm>
            <a:off x="3051722" y="2870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Where Layers Lives</a:t>
            </a:r>
          </a:p>
        </p:txBody>
      </p:sp>
      <p:pic>
        <p:nvPicPr>
          <p:cNvPr id="171" name="Screen Shot 2019-01-14 at 1.30.00 AM.png" descr="Screen Shot 2019-01-14 at 1.30.0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31266"/>
            <a:ext cx="9144000" cy="339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4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Registry</a:t>
            </a:r>
          </a:p>
        </p:txBody>
      </p:sp>
      <p:sp>
        <p:nvSpPr>
          <p:cNvPr id="175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78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7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Registry</a:t>
            </a:r>
          </a:p>
        </p:txBody>
      </p:sp>
      <p:pic>
        <p:nvPicPr>
          <p:cNvPr id="180" name="Screen Shot 2019-01-14 at 1.31.31 AM.png" descr="Screen Shot 2019-01-14 at 1.31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70197"/>
            <a:ext cx="9144000" cy="33176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3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84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  <p:pic>
        <p:nvPicPr>
          <p:cNvPr id="18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27385" y="562793"/>
            <a:ext cx="13198769" cy="5428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88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8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190" name="Screen Shot 2019-01-14 at 1.33.10 AM.png" descr="Screen Shot 2019-01-14 at 1.33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49935"/>
            <a:ext cx="9144000" cy="4958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3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94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195" name="Screen Shot 2019-01-14 at 1.34.16 AM.png" descr="Screen Shot 2019-01-14 at 1.34.1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4821"/>
            <a:ext cx="9144000" cy="6268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16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Architecture</a:t>
            </a:r>
          </a:p>
        </p:txBody>
      </p:sp>
      <p:sp>
        <p:nvSpPr>
          <p:cNvPr id="117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98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19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200" name="Screen Shot 2019-01-14 at 1.35.39 AM.png" descr="Screen Shot 2019-01-14 at 1.35.3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311"/>
            <a:ext cx="9144000" cy="666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3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04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05" name="Screen Shot 2019-01-14 at 1.37.41 AM.png" descr="Screen Shot 2019-01-14 at 1.37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40068"/>
            <a:ext cx="9144000" cy="417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08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Dockerfile</a:t>
            </a:r>
          </a:p>
        </p:txBody>
      </p:sp>
      <p:sp>
        <p:nvSpPr>
          <p:cNvPr id="209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12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13" name="Screen Shot 2019-01-14 at 1.39.59 AM.png" descr="Screen Shot 2019-01-14 at 1.39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835" y="42397"/>
            <a:ext cx="8588329" cy="67732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16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Image command</a:t>
            </a:r>
          </a:p>
        </p:txBody>
      </p:sp>
      <p:pic>
        <p:nvPicPr>
          <p:cNvPr id="217" name="Screen Shot 2019-01-14 at 1.42.42 AM.png" descr="Screen Shot 2019-01-14 at 1.42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695" y="0"/>
            <a:ext cx="8682609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0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context</a:t>
            </a:r>
          </a:p>
        </p:txBody>
      </p:sp>
      <p:pic>
        <p:nvPicPr>
          <p:cNvPr id="221" name="Screen Shot 2019-01-14 at 1.44.41 AM.png" descr="Screen Shot 2019-01-14 at 1.44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300" y="1377950"/>
            <a:ext cx="7645400" cy="410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4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Build context</a:t>
            </a:r>
          </a:p>
        </p:txBody>
      </p:sp>
      <p:pic>
        <p:nvPicPr>
          <p:cNvPr id="225" name="Screen Shot 2019-01-14 at 1.46.47 AM.png" descr="Screen Shot 2019-01-14 at 1.46.4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6479" y="0"/>
            <a:ext cx="471104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28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2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Security</a:t>
            </a:r>
          </a:p>
        </p:txBody>
      </p:sp>
      <p:pic>
        <p:nvPicPr>
          <p:cNvPr id="230" name="Screen Shot 2019-01-14 at 1.48.13 AM.png" descr="Screen Shot 2019-01-14 at 1.48.1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0139"/>
            <a:ext cx="9144000" cy="5097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3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Dockerfile best practices</a:t>
            </a:r>
          </a:p>
        </p:txBody>
      </p:sp>
      <p:sp>
        <p:nvSpPr>
          <p:cNvPr id="234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Use a .dockerignore file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Containers should be immutable &amp; ephemeral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Minimize the number of layers / Consolidate instructions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Avoid installing unnecessary packages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Sort multi-line arguments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Build cache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Build every time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Dockerfile for Development Environment</a:t>
            </a:r>
          </a:p>
          <a:p>
            <a:pPr marL="259879" indent="-259879" defTabSz="370331">
              <a:spcBef>
                <a:spcPts val="500"/>
              </a:spcBef>
              <a:buFontTx/>
              <a:defRPr sz="2500"/>
            </a:pPr>
            <a:r>
              <a:t>Understand CMD and ENTRYPOINT</a:t>
            </a:r>
          </a:p>
        </p:txBody>
      </p:sp>
      <p:sp>
        <p:nvSpPr>
          <p:cNvPr id="235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38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Containers</a:t>
            </a:r>
          </a:p>
        </p:txBody>
      </p:sp>
      <p:sp>
        <p:nvSpPr>
          <p:cNvPr id="239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0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21" name="Подзаголовок 2"/>
          <p:cNvSpPr txBox="1"/>
          <p:nvPr/>
        </p:nvSpPr>
        <p:spPr>
          <a:xfrm>
            <a:off x="3051722" y="388626"/>
            <a:ext cx="3040556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 Itself</a:t>
            </a:r>
          </a:p>
        </p:txBody>
      </p:sp>
      <p:pic>
        <p:nvPicPr>
          <p:cNvPr id="122" name="Screen Shot 2019-01-14 at 1.06.41 AM.png" descr="Screen Shot 2019-01-14 at 1.06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38144"/>
            <a:ext cx="9144000" cy="3181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42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43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44" name="Screen Shot 2019-01-14 at 1.53.31 AM.png" descr="Screen Shot 2019-01-14 at 1.53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75592"/>
            <a:ext cx="9144000" cy="5243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47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48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49" name="Screen Shot 2019-01-14 at 1.58.56 AM.png" descr="Screen Shot 2019-01-14 at 1.58.5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20450"/>
            <a:ext cx="9144000" cy="4217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52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53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54" name="Screen Shot 2019-01-14 at 1.59.55 AM.png" descr="Screen Shot 2019-01-14 at 1.59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38916"/>
            <a:ext cx="9144000" cy="3980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57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58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59" name="Screen Shot 2019-01-14 at 2.00.49 AM.png" descr="Screen Shot 2019-01-14 at 2.00.4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85616"/>
            <a:ext cx="9144000" cy="4486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62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63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64" name="Screen Shot 2019-01-14 at 2.01.52 AM.png" descr="Screen Shot 2019-01-14 at 2.01.5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83597"/>
            <a:ext cx="9144000" cy="3690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67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68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69" name="Screen Shot 2019-01-14 at 2.03.08 AM.png" descr="Screen Shot 2019-01-14 at 2.03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76069"/>
            <a:ext cx="9144000" cy="41058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2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73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Containers</a:t>
            </a:r>
          </a:p>
        </p:txBody>
      </p:sp>
      <p:pic>
        <p:nvPicPr>
          <p:cNvPr id="274" name="Screen Shot 2019-01-14 at 2.04.06 AM.png" descr="Screen Shot 2019-01-14 at 2.04.0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95527"/>
            <a:ext cx="9144000" cy="3666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77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Logging</a:t>
            </a:r>
          </a:p>
        </p:txBody>
      </p:sp>
      <p:sp>
        <p:nvSpPr>
          <p:cNvPr id="278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Прямоугольник 3"/>
          <p:cNvSpPr/>
          <p:nvPr/>
        </p:nvSpPr>
        <p:spPr>
          <a:xfrm>
            <a:off x="-1" y="2379078"/>
            <a:ext cx="9144001" cy="2405373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1" name="Название 1"/>
          <p:cNvSpPr txBox="1"/>
          <p:nvPr>
            <p:ph type="title"/>
          </p:nvPr>
        </p:nvSpPr>
        <p:spPr>
          <a:xfrm>
            <a:off x="457200" y="2705610"/>
            <a:ext cx="8229600" cy="1752309"/>
          </a:xfrm>
          <a:prstGeom prst="rect">
            <a:avLst/>
          </a:prstGeom>
        </p:spPr>
        <p:txBody>
          <a:bodyPr/>
          <a:lstStyle/>
          <a:p>
            <a:pPr marL="588209" indent="-588209" algn="l">
              <a:buSzPct val="100000"/>
              <a:buAutoNum type="arabicPeriod" startAt="1"/>
            </a:pPr>
            <a:r>
              <a:t>Pull Manifest</a:t>
            </a:r>
          </a:p>
          <a:p>
            <a:pPr marL="588209" indent="-588209" algn="l"/>
            <a:r>
              <a:t>Pull Layers</a:t>
            </a:r>
          </a:p>
        </p:txBody>
      </p:sp>
      <p:sp>
        <p:nvSpPr>
          <p:cNvPr id="282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Logging</a:t>
            </a:r>
          </a:p>
        </p:txBody>
      </p:sp>
      <p:pic>
        <p:nvPicPr>
          <p:cNvPr id="283" name="Screen Shot 2019-01-14 at 2.05.27 AM.png" descr="Screen Shot 2019-01-14 at 2.05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45294"/>
            <a:ext cx="9144000" cy="396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86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Main Commands</a:t>
            </a:r>
          </a:p>
        </p:txBody>
      </p:sp>
      <p:sp>
        <p:nvSpPr>
          <p:cNvPr id="287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25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26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Magic …</a:t>
            </a:r>
          </a:p>
        </p:txBody>
      </p:sp>
      <p:pic>
        <p:nvPicPr>
          <p:cNvPr id="127" name="Screen Shot 2019-01-14 at 1.08.41 AM.png" descr="Screen Shot 2019-01-14 at 1.08.4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12188"/>
            <a:ext cx="9144000" cy="5494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0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291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 pull &lt;image_name&gt;</a:t>
            </a:r>
          </a:p>
          <a:p>
            <a:pPr marL="320841" indent="-320841">
              <a:buFontTx/>
            </a:pPr>
            <a:r>
              <a:t>docker images</a:t>
            </a:r>
          </a:p>
          <a:p>
            <a:pPr marL="320841" indent="-320841">
              <a:buFontTx/>
            </a:pPr>
            <a:r>
              <a:t>docker ps -a</a:t>
            </a:r>
          </a:p>
          <a:p>
            <a:pPr marL="320841" indent="-320841">
              <a:buFontTx/>
            </a:pPr>
            <a:r>
              <a:t>docker rm &lt;id/container_name&gt; </a:t>
            </a:r>
          </a:p>
          <a:p>
            <a:pPr marL="320841" indent="-320841">
              <a:buFontTx/>
            </a:pPr>
            <a:r>
              <a:t>docker run --name &lt;name&gt; -dp &lt;port#&gt;:&lt;port#&gt; &lt;image_name&gt;</a:t>
            </a:r>
          </a:p>
          <a:p>
            <a:pPr marL="320841" indent="-320841">
              <a:buFontTx/>
            </a:pPr>
            <a:r>
              <a:t>docker exec -it &lt;name&gt; &lt;command&gt;</a:t>
            </a:r>
          </a:p>
        </p:txBody>
      </p:sp>
      <p:sp>
        <p:nvSpPr>
          <p:cNvPr id="292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295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296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 stop &lt;container_name&gt;</a:t>
            </a:r>
          </a:p>
          <a:p>
            <a:pPr marL="320841" indent="-320841">
              <a:buFontTx/>
            </a:pPr>
            <a:r>
              <a:t>docker rm &lt;id/container_name&gt;</a:t>
            </a:r>
          </a:p>
          <a:p>
            <a:pPr marL="320841" indent="-320841">
              <a:buFontTx/>
            </a:pPr>
            <a:r>
              <a:t>docker rmi &lt;image_name&gt;</a:t>
            </a:r>
          </a:p>
          <a:p>
            <a:pPr marL="320841" indent="-320841">
              <a:buFontTx/>
            </a:pPr>
            <a:r>
              <a:t>docker rm $(docker ps -q -f status=exited)</a:t>
            </a:r>
          </a:p>
        </p:txBody>
      </p:sp>
      <p:sp>
        <p:nvSpPr>
          <p:cNvPr id="297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Прямоугольник 3"/>
          <p:cNvSpPr/>
          <p:nvPr/>
        </p:nvSpPr>
        <p:spPr>
          <a:xfrm>
            <a:off x="-125201" y="-1"/>
            <a:ext cx="9269201" cy="1037533"/>
          </a:xfrm>
          <a:prstGeom prst="rect">
            <a:avLst/>
          </a:prstGeom>
          <a:solidFill>
            <a:srgbClr val="000000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00" name="Название 1"/>
          <p:cNvSpPr txBox="1"/>
          <p:nvPr>
            <p:ph type="title"/>
          </p:nvPr>
        </p:nvSpPr>
        <p:spPr>
          <a:xfrm>
            <a:off x="457200" y="116276"/>
            <a:ext cx="8229600" cy="661876"/>
          </a:xfrm>
          <a:prstGeom prst="rect">
            <a:avLst/>
          </a:prstGeom>
        </p:spPr>
        <p:txBody>
          <a:bodyPr/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/>
            <a:r>
              <a:t>Main Docker Commands</a:t>
            </a:r>
          </a:p>
        </p:txBody>
      </p:sp>
      <p:sp>
        <p:nvSpPr>
          <p:cNvPr id="301" name="Содержимое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20841" indent="-320841">
              <a:buFontTx/>
            </a:pPr>
            <a:r>
              <a:t>docker-compose up -d —no-deps</a:t>
            </a:r>
          </a:p>
          <a:p>
            <a:pPr marL="320841" indent="-320841">
              <a:buFontTx/>
            </a:pPr>
            <a:r>
              <a:t>docker-compose down -t &lt;time_in_sec&gt;</a:t>
            </a:r>
          </a:p>
          <a:p>
            <a:pPr marL="320841" indent="-320841">
              <a:buFontTx/>
            </a:pPr>
            <a:r>
              <a:t>docker-compose rm</a:t>
            </a:r>
          </a:p>
          <a:p>
            <a:pPr marL="320841" indent="-320841">
              <a:buFontTx/>
            </a:pPr>
            <a:r>
              <a:t>exec &lt;name&gt; COMMAND [ARGS...]</a:t>
            </a:r>
          </a:p>
          <a:p>
            <a:pPr marL="320841" indent="-320841">
              <a:buFontTx/>
            </a:pPr>
            <a:r>
              <a:t>docker-compose rm &lt;id/container_name&gt;</a:t>
            </a:r>
          </a:p>
          <a:p>
            <a:pPr marL="320841" indent="-320841">
              <a:buFontTx/>
            </a:pPr>
            <a:r>
              <a:t>docker-compose restart -t &lt;time_in_sec&gt;</a:t>
            </a:r>
          </a:p>
        </p:txBody>
      </p:sp>
      <p:sp>
        <p:nvSpPr>
          <p:cNvPr id="302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Название 1"/>
          <p:cNvSpPr txBox="1"/>
          <p:nvPr>
            <p:ph type="title"/>
          </p:nvPr>
        </p:nvSpPr>
        <p:spPr>
          <a:xfrm>
            <a:off x="457200" y="2627552"/>
            <a:ext cx="8229600" cy="11430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Questions ?</a:t>
            </a:r>
          </a:p>
        </p:txBody>
      </p:sp>
      <p:sp>
        <p:nvSpPr>
          <p:cNvPr id="305" name="Подзаголовок 2"/>
          <p:cNvSpPr txBox="1"/>
          <p:nvPr/>
        </p:nvSpPr>
        <p:spPr>
          <a:xfrm>
            <a:off x="6116873" y="6215603"/>
            <a:ext cx="3040555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308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Thanks for attentions!</a:t>
            </a:r>
          </a:p>
        </p:txBody>
      </p:sp>
      <p:sp>
        <p:nvSpPr>
          <p:cNvPr id="309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0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31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Linux and Windows</a:t>
            </a:r>
          </a:p>
        </p:txBody>
      </p:sp>
      <p:pic>
        <p:nvPicPr>
          <p:cNvPr id="132" name="Screen Shot 2019-01-14 at 1.11.53 AM.png" descr="Screen Shot 2019-01-14 at 1.11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88451"/>
            <a:ext cx="9144000" cy="5239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35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36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Engine</a:t>
            </a:r>
          </a:p>
        </p:txBody>
      </p:sp>
      <p:pic>
        <p:nvPicPr>
          <p:cNvPr id="137" name="Screen Shot 2019-01-14 at 1.14.34 AM.png" descr="Screen Shot 2019-01-14 at 1.14.3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2704"/>
            <a:ext cx="9144000" cy="467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40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Engine</a:t>
            </a:r>
          </a:p>
        </p:txBody>
      </p:sp>
      <p:pic>
        <p:nvPicPr>
          <p:cNvPr id="141" name="Screen Shot 2019-01-14 at 1.16.22 AM.png" descr="Screen Shot 2019-01-14 at 1.16.2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670" y="-25178"/>
            <a:ext cx="8056661" cy="6908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4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Images</a:t>
            </a:r>
          </a:p>
        </p:txBody>
      </p:sp>
      <p:sp>
        <p:nvSpPr>
          <p:cNvPr id="145" name="Подзаголовок 2"/>
          <p:cNvSpPr txBox="1"/>
          <p:nvPr/>
        </p:nvSpPr>
        <p:spPr>
          <a:xfrm>
            <a:off x="6045328" y="6179827"/>
            <a:ext cx="3040556" cy="528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Devops.Course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Прямоугольник 3"/>
          <p:cNvSpPr/>
          <p:nvPr/>
        </p:nvSpPr>
        <p:spPr>
          <a:xfrm>
            <a:off x="0" y="2719051"/>
            <a:ext cx="9144000" cy="1198535"/>
          </a:xfrm>
          <a:prstGeom prst="rect">
            <a:avLst/>
          </a:prstGeom>
          <a:solidFill>
            <a:srgbClr val="FFFFFF"/>
          </a:solidFill>
          <a:ln>
            <a:solidFill>
              <a:srgbClr val="4A7EBB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sp>
        <p:nvSpPr>
          <p:cNvPr id="148" name="Название 1"/>
          <p:cNvSpPr txBox="1"/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pPr/>
            <a:r>
              <a:t>Docker Commands</a:t>
            </a:r>
          </a:p>
        </p:txBody>
      </p:sp>
      <p:sp>
        <p:nvSpPr>
          <p:cNvPr id="14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Docker Images</a:t>
            </a:r>
          </a:p>
        </p:txBody>
      </p:sp>
      <p:pic>
        <p:nvPicPr>
          <p:cNvPr id="150" name="Screen Shot 2019-01-14 at 1.18.21 AM.png" descr="Screen Shot 2019-01-14 at 1.18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5076"/>
            <a:ext cx="9144000" cy="52050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